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7" r:id="rId2"/>
    <p:sldId id="258" r:id="rId3"/>
    <p:sldId id="259" r:id="rId4"/>
    <p:sldId id="294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9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654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48" autoAdjust="0"/>
    <p:restoredTop sz="94660"/>
  </p:normalViewPr>
  <p:slideViewPr>
    <p:cSldViewPr>
      <p:cViewPr varScale="1">
        <p:scale>
          <a:sx n="84" d="100"/>
          <a:sy n="84" d="100"/>
        </p:scale>
        <p:origin x="-114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6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6227F6A-03F0-498D-B435-50375974BAE4}" type="datetimeFigureOut">
              <a:rPr lang="zh-CN" altLang="en-US"/>
              <a:pPr>
                <a:defRPr/>
              </a:pPr>
              <a:t>2019/9/16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C9E4A0B-4592-4A6E-B06F-20FACB74F3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988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BF16C6D3-7960-4A02-B961-5B637E559417}" type="datetimeFigureOut">
              <a:rPr lang="zh-CN" altLang="en-US"/>
              <a:pPr>
                <a:defRPr/>
              </a:pPr>
              <a:t>2019/9/16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AA78A07-4930-4F6C-9D77-17582E7B56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1639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171" name="灯片编号占位符 3"/>
          <p:cNvSpPr>
            <a:spLocks noGrp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4011F16-567D-414B-8B1A-B080DC160E36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58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3FAB802-E7D7-409B-A8FE-02281607372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993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9F33D25-8E30-467C-A63A-C5BFB262C5F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21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669D4E-8BA8-4EE8-B697-8D3A03580EF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0CEDB2A-DF66-435F-B45E-5E33693DCA3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36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B783A41-37BC-4A73-A908-F011C1775E3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765C267-3E2A-46BE-8792-9401AEFBB49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/>
          <p:cNvPicPr>
            <a:picLocks noChangeAspect="1"/>
          </p:cNvPicPr>
          <p:nvPr/>
        </p:nvPicPr>
        <p:blipFill>
          <a:blip r:embed="rId2" cstate="print">
            <a:duotone>
              <a:schemeClr val="bg2"/>
              <a:srgbClr val="FFF1C1"/>
            </a:duotone>
            <a:lum bright="-10000" contrast="-40000"/>
          </a:blip>
          <a:stretch>
            <a:fillRect/>
          </a:stretch>
        </p:blipFill>
        <p:spPr>
          <a:xfrm>
            <a:off x="1" y="5214950"/>
            <a:ext cx="1472173" cy="16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214422"/>
            <a:ext cx="7772400" cy="147002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1733" y="2759581"/>
            <a:ext cx="6100534" cy="1740989"/>
          </a:xfrm>
        </p:spPr>
        <p:txBody>
          <a:bodyPr/>
          <a:lstStyle>
            <a:lvl1pPr marL="0" indent="0" algn="ctr">
              <a:buNone/>
              <a:defRPr lang="zh-CN" altLang="en-US" dirty="0"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5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TEC-8</a:t>
            </a:r>
            <a:endParaRPr lang="en-US"/>
          </a:p>
        </p:txBody>
      </p:sp>
      <p:sp>
        <p:nvSpPr>
          <p:cNvPr id="6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9E2CB-05B5-4A2C-B3AB-F4BDE2E5FF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页脚占位符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 cstate="print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图片 7"/>
          <p:cNvPicPr>
            <a:picLocks noChangeAspect="1"/>
          </p:cNvPicPr>
          <p:nvPr/>
        </p:nvPicPr>
        <p:blipFill>
          <a:blip r:embed="rId3" cstate="print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pPr>
              <a:defRPr/>
            </a:pPr>
            <a:r>
              <a:rPr lang="en-US" altLang="zh-CN"/>
              <a:t>TEC-8</a:t>
            </a:r>
            <a:endParaRPr 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68313" y="6356350"/>
            <a:ext cx="8207375" cy="365125"/>
          </a:xfrm>
        </p:spPr>
        <p:txBody>
          <a:bodyPr/>
          <a:lstStyle>
            <a:lvl1pPr>
              <a:defRPr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smtClean="0"/>
            </a:lvl1pPr>
          </a:lstStyle>
          <a:p>
            <a:pPr>
              <a:defRPr/>
            </a:pPr>
            <a:fld id="{FB6BECF1-7D64-47E2-832E-A3B679CFBC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5575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matte">
              <a:bevelT w="12700" h="12700"/>
            </a:sp3d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120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2743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TEC-8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45720" tIns="45720" r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1088B67-FFF4-425B-9EFC-DB7F7DF767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lang="zh-CN" altLang="en-US" sz="4400" kern="1200" spc="50" dirty="0">
          <a:ln w="12700">
            <a:noFill/>
            <a:prstDash val="solid"/>
          </a:ln>
          <a:solidFill>
            <a:srgbClr val="4BC5B9"/>
          </a:solidFill>
          <a:effectLst>
            <a:outerShdw blurRad="38100" dist="20320" dir="27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4BC5B9"/>
          </a:solidFill>
          <a:latin typeface="Footlight MT Light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4BC5B9"/>
          </a:solidFill>
          <a:latin typeface="Footlight MT Light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4BC5B9"/>
          </a:solidFill>
          <a:latin typeface="Footlight MT Light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4BC5B9"/>
          </a:solidFill>
          <a:latin typeface="Footlight MT Light" pitchFamily="18" charset="0"/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 2" pitchFamily="18" charset="2"/>
        <a:buChar char="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 2" pitchFamily="18" charset="2"/>
        <a:buChar char="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 2" pitchFamily="18" charset="2"/>
        <a:buChar char="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 2" pitchFamily="18" charset="2"/>
        <a:buChar char="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 2" pitchFamily="18" charset="2"/>
        <a:buChar char="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1371600"/>
            <a:ext cx="7629472" cy="90527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新魏" pitchFamily="2" charset="-122"/>
              </a:rPr>
              <a:t>数字逻辑实验</a:t>
            </a: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55650" y="3141663"/>
            <a:ext cx="7632700" cy="2663825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北京邮电大学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计算机学院实验中心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系统结构实验室</a:t>
            </a:r>
            <a:r>
              <a:rPr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 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2019</a:t>
            </a:r>
            <a:r>
              <a:rPr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年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9</a:t>
            </a:r>
            <a:r>
              <a:rPr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月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32656"/>
            <a:ext cx="7681913" cy="887413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cs typeface="Arial Unicode MS" pitchFamily="34" charset="-122"/>
              </a:rPr>
              <a:t>时</a:t>
            </a:r>
            <a:r>
              <a:rPr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Arial Unicode MS" pitchFamily="34" charset="-122"/>
              </a:rPr>
              <a:t>  序  电  路 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68313" y="1628775"/>
            <a:ext cx="8351837" cy="47529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它由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片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GAL22V10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组成，产生节拍脉冲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T3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，节拍电位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W1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W2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W3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，以及中断请求信号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ITNQ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。主时钟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MF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采用石英晶体振荡器产生的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1MHz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时钟信号。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T3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的脉宽为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Arial Unicode MS" pitchFamily="34" charset="-122"/>
              </a:rPr>
              <a:t>1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µ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。一个机器周期包含一组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T3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。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zh-CN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  <a:cs typeface="Arial Unicode MS" pitchFamily="34" charset="-122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zh-CN" altLang="en-US" b="1" dirty="0">
              <a:solidFill>
                <a:srgbClr val="0000F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457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D4FBBF5-9533-4A4F-9E96-53C43A655C8C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32656"/>
            <a:ext cx="7681913" cy="887413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cs typeface="Arial Unicode MS" pitchFamily="34" charset="-122"/>
              </a:rPr>
              <a:t>时</a:t>
            </a:r>
            <a:r>
              <a:rPr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Arial Unicode MS" pitchFamily="34" charset="-122"/>
              </a:rPr>
              <a:t>  序  电  路 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68313" y="1628775"/>
            <a:ext cx="8351837" cy="47529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TEC-8 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模型计算机主时钟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MF 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的频率为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1MHz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，执行一条微指令需要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3 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个节拍脉冲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T3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。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TEC-8 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模型计算机时序采用不定长机器周期，绝大多数指令采用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2 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个机器周期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W1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W2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， 少数指令采用一个机器周期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W1 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或者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3 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个机器周期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W1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W2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W3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。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zh-CN" altLang="en-US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  <a:cs typeface="Arial Unicode MS" pitchFamily="34" charset="-122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zh-CN" altLang="en-US" b="1" dirty="0">
              <a:solidFill>
                <a:srgbClr val="0000F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27538B1-53BF-4018-BA75-C0D4D6705A9B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32656"/>
            <a:ext cx="7681913" cy="887413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cs typeface="Arial Unicode MS" pitchFamily="34" charset="-122"/>
              </a:rPr>
              <a:t>时</a:t>
            </a:r>
            <a:r>
              <a:rPr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Arial Unicode MS" pitchFamily="34" charset="-122"/>
              </a:rPr>
              <a:t>  序  </a:t>
            </a:r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Arial Unicode MS" pitchFamily="34" charset="-122"/>
              </a:rPr>
              <a:t>波   形</a:t>
            </a:r>
            <a:r>
              <a:rPr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Arial Unicode MS" pitchFamily="34" charset="-122"/>
              </a:rPr>
              <a:t> 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68313" y="1628775"/>
            <a:ext cx="8064500" cy="2663825"/>
          </a:xfrm>
        </p:spPr>
        <p:txBody>
          <a:bodyPr>
            <a:normAutofit/>
          </a:bodyPr>
          <a:lstStyle/>
          <a:p>
            <a:pPr>
              <a:buFont typeface="Wingdings 2" pitchFamily="18" charset="2"/>
              <a:buNone/>
            </a:pPr>
            <a:endParaRPr lang="zh-CN" altLang="en-US" sz="2800" b="1" smtClean="0">
              <a:effectLst>
                <a:outerShdw blurRad="38100" dist="38100" dir="2700000" algn="tl">
                  <a:srgbClr val="000000"/>
                </a:outerShdw>
              </a:effectLst>
              <a:latin typeface="华文新魏" pitchFamily="2" charset="-122"/>
              <a:ea typeface="华文新魏" pitchFamily="2" charset="-122"/>
              <a:cs typeface="Arial Unicode MS" pitchFamily="34" charset="-122"/>
            </a:endParaRPr>
          </a:p>
          <a:p>
            <a:pPr>
              <a:buFont typeface="Wingdings 2" pitchFamily="18" charset="2"/>
              <a:buNone/>
            </a:pPr>
            <a:endParaRPr lang="zh-CN" altLang="en-US" b="1" smtClean="0">
              <a:solidFill>
                <a:srgbClr val="0000FF"/>
              </a:solidFill>
              <a:latin typeface="Arial Unicode MS" pitchFamily="34" charset="-122"/>
              <a:ea typeface="华文新魏" pitchFamily="2" charset="-122"/>
              <a:cs typeface="Arial Unicode MS" pitchFamily="34" charset="-122"/>
            </a:endParaRPr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A2CF1FA-7B2F-4E2F-AF79-DB25DD538009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1557338"/>
            <a:ext cx="799147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81000"/>
            <a:ext cx="8065145" cy="887413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/>
                </a:solidFill>
              </a:rPr>
              <a:t>逻辑测试笔</a:t>
            </a:r>
          </a:p>
        </p:txBody>
      </p:sp>
      <p:sp>
        <p:nvSpPr>
          <p:cNvPr id="3072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F079196-9379-4E2A-900E-E9C877FE0D09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  <p:pic>
        <p:nvPicPr>
          <p:cNvPr id="10" name="图片 9" descr="IMG_180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2204864"/>
            <a:ext cx="8208912" cy="223224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1" y="381000"/>
            <a:ext cx="7920880" cy="887413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/>
                </a:solidFill>
              </a:rPr>
              <a:t>逻辑测试笔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68313" y="1557338"/>
            <a:ext cx="7920037" cy="45259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将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红色逻辑笔接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TEC-8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的逻辑测试笔插孔。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逻辑笔在测试信号的电平时，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 Unicode MS" pitchFamily="34" charset="-122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    红灯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亮表示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高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电平，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 Unicode MS" pitchFamily="34" charset="-122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zh-CN" altLang="en-US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    </a:t>
            </a:r>
            <a:r>
              <a:rPr lang="zh-CN" altLang="en-US" b="1" dirty="0" smtClean="0">
                <a:solidFill>
                  <a:srgbClr val="35C5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绿灯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亮表示</a:t>
            </a:r>
            <a:r>
              <a:rPr lang="zh-CN" altLang="en-US" b="1" dirty="0" smtClean="0">
                <a:solidFill>
                  <a:srgbClr val="35C5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低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电平，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 Unicode MS" pitchFamily="34" charset="-122"/>
            </a:endParaRP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    红灯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和</a:t>
            </a:r>
            <a:r>
              <a:rPr lang="zh-CN" altLang="en-US" b="1" dirty="0" smtClean="0">
                <a:solidFill>
                  <a:srgbClr val="35C5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绿灯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都不亮表示高阻态。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 Unicode MS" pitchFamily="34" charset="-122"/>
            </a:endParaRP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在测试脉冲个数时，首先按一次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Reset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按钮，使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个黄灯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D1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D0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灭，处于测试初始状态。逻辑笔最多能够测试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3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个连续脉冲。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 Unicode MS" pitchFamily="34" charset="-122"/>
            </a:endParaRPr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3B1A4B7-4CAC-4894-BE52-0BFC5B7F5BBB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/>
                </a:solidFill>
              </a:rPr>
              <a:t>逻辑测试笔使用说明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773238"/>
            <a:ext cx="7920037" cy="4541837"/>
          </a:xfrm>
        </p:spPr>
        <p:txBody>
          <a:bodyPr rtlCol="0">
            <a:norm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本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产品寻找故障的方法有两种：一种是先用逻辑笔检出关键信号（如时钟、起动、移位、复位）丢失的地方，根据被测设备的逻辑原理把故障缩小到一个较小的范围内，再对被怀疑的组件配合脉冲笔进行脉冲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注入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—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响应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测试，判断组件的好坏。另一种方法是先对某串电路进行脉冲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注入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—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响应测试，看信号能否从始端送到终端，用同样方法检查每一串电路，直到把故障找出来。</a:t>
            </a:r>
          </a:p>
        </p:txBody>
      </p:sp>
      <p:sp>
        <p:nvSpPr>
          <p:cNvPr id="3481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90ACEC0-6141-4119-82CA-06B9F52BC2A4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60648"/>
            <a:ext cx="8532440" cy="114300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latin typeface="+mj-ea"/>
                <a:cs typeface="Arial Unicode MS" pitchFamily="34" charset="-122"/>
              </a:rPr>
              <a:t>TBS 1102B</a:t>
            </a:r>
            <a:r>
              <a:rPr b="1" dirty="0" smtClean="0">
                <a:solidFill>
                  <a:schemeClr val="tx1">
                    <a:lumMod val="95000"/>
                  </a:schemeClr>
                </a:solidFill>
                <a:latin typeface="+mj-ea"/>
              </a:rPr>
              <a:t>数字存储示波器简介</a:t>
            </a:r>
            <a:endParaRPr b="1" dirty="0">
              <a:solidFill>
                <a:schemeClr val="tx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36866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4C7130E-69CE-4BE6-84F6-DA5667C00652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  <p:pic>
        <p:nvPicPr>
          <p:cNvPr id="7" name="图片 6" descr="IMG_18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484784"/>
            <a:ext cx="8712968" cy="404860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IMG_18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484784"/>
            <a:ext cx="8712968" cy="4035719"/>
          </a:xfrm>
          <a:prstGeom prst="rect">
            <a:avLst/>
          </a:prstGeom>
        </p:spPr>
      </p:pic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60648"/>
            <a:ext cx="8460432" cy="114300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latin typeface="+mj-ea"/>
                <a:cs typeface="Arial Unicode MS" pitchFamily="34" charset="-122"/>
              </a:rPr>
              <a:t>TBS 1102B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latin typeface="+mj-ea"/>
              </a:rPr>
              <a:t>数字存储示波器简介</a:t>
            </a:r>
            <a:endParaRPr b="1" dirty="0">
              <a:solidFill>
                <a:schemeClr val="tx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3789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3261D6C-3F1C-45C9-AF7B-4F7823F6240C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37893" name="Rectangle 4"/>
          <p:cNvSpPr txBox="1">
            <a:spLocks noChangeArrowheads="1"/>
          </p:cNvSpPr>
          <p:nvPr/>
        </p:nvSpPr>
        <p:spPr bwMode="auto">
          <a:xfrm>
            <a:off x="323528" y="1628800"/>
            <a:ext cx="4032448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60000"/>
            </a:pPr>
            <a:endParaRPr lang="en-US" altLang="zh-CN" sz="3200" b="1" dirty="0" smtClean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60000"/>
              <a:buFont typeface="Wingdings 2" pitchFamily="18" charset="2"/>
              <a:buChar char=""/>
            </a:pPr>
            <a:r>
              <a:rPr lang="en-US" altLang="zh-CN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2</a:t>
            </a:r>
            <a:r>
              <a:rPr lang="zh-CN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通道  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60000"/>
              <a:buFont typeface="Wingdings 2" pitchFamily="18" charset="2"/>
              <a:buChar char=""/>
            </a:pPr>
            <a:r>
              <a:rPr lang="en-US" altLang="zh-CN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100MHz</a:t>
            </a:r>
            <a:r>
              <a:rPr lang="zh-CN" alt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带宽  </a:t>
            </a:r>
            <a:endParaRPr lang="zh-CN" alt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60000"/>
              <a:buFont typeface="Wingdings 2" pitchFamily="18" charset="2"/>
              <a:buChar char=""/>
            </a:pPr>
            <a:r>
              <a:rPr lang="en-US" altLang="zh-CN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2GS/S</a:t>
            </a:r>
            <a:r>
              <a:rPr lang="zh-CN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取样速率  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60000"/>
              <a:buFont typeface="Wingdings 2" pitchFamily="18" charset="2"/>
              <a:buChar char=""/>
            </a:pPr>
            <a:r>
              <a:rPr lang="en-US" altLang="zh-CN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2.5K</a:t>
            </a:r>
            <a:r>
              <a:rPr lang="zh-CN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记录长度   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60000"/>
              <a:buFont typeface="Wingdings 2" pitchFamily="18" charset="2"/>
              <a:buChar char=""/>
            </a:pPr>
            <a:r>
              <a:rPr lang="zh-CN" alt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彩色</a:t>
            </a:r>
            <a:r>
              <a:rPr lang="en-US" altLang="zh-CN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LCD</a:t>
            </a:r>
            <a:r>
              <a:rPr lang="zh-CN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显示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60000"/>
            </a:pPr>
            <a:endParaRPr lang="en-US" altLang="zh-CN" sz="3200" dirty="0">
              <a:latin typeface="Goudy Old Style" pitchFamily="18" charset="0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计算机学院实验中心系统结构实验室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altLang="zh-CN" sz="4800" b="1" dirty="0" smtClean="0">
                <a:solidFill>
                  <a:schemeClr val="tx1"/>
                </a:solidFill>
              </a:rPr>
              <a:t>   </a:t>
            </a:r>
            <a:r>
              <a:rPr lang="en-US" altLang="zh-CN" b="1" dirty="0" smtClean="0">
                <a:solidFill>
                  <a:schemeClr val="tx1"/>
                </a:solidFill>
              </a:rPr>
              <a:t>AFG1022</a:t>
            </a:r>
            <a:r>
              <a:rPr lang="zh-CN" altLang="en-US" b="1" dirty="0" smtClean="0">
                <a:solidFill>
                  <a:schemeClr val="tx1"/>
                </a:solidFill>
              </a:rPr>
              <a:t>任意波形</a:t>
            </a:r>
            <a:r>
              <a:rPr lang="en-US" altLang="zh-CN" b="1" dirty="0" smtClean="0">
                <a:solidFill>
                  <a:schemeClr val="tx1"/>
                </a:solidFill>
              </a:rPr>
              <a:t>/</a:t>
            </a:r>
            <a:r>
              <a:rPr lang="zh-CN" altLang="en-US" b="1" dirty="0" smtClean="0">
                <a:solidFill>
                  <a:schemeClr val="tx1"/>
                </a:solidFill>
              </a:rPr>
              <a:t>函数发生器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TEC-8</a:t>
            </a:r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计算机学院实验中心系统结构实验室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6BECF1-7D64-47E2-832E-A3B679CFBC1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251520" y="3861048"/>
            <a:ext cx="460851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60000"/>
            </a:pPr>
            <a:endParaRPr lang="en-US" altLang="zh-CN" sz="3200" b="1" dirty="0">
              <a:latin typeface="Times New Roman" pitchFamily="18" charset="0"/>
            </a:endParaRPr>
          </a:p>
          <a:p>
            <a:pPr marL="342900">
              <a:lnSpc>
                <a:spcPts val="3000"/>
              </a:lnSpc>
              <a:spcBef>
                <a:spcPct val="20000"/>
              </a:spcBef>
              <a:buClr>
                <a:schemeClr val="tx2"/>
              </a:buClr>
              <a:buSzPct val="60000"/>
              <a:buFont typeface="Wingdings 2" pitchFamily="18" charset="2"/>
              <a:buChar char=""/>
            </a:pPr>
            <a:r>
              <a:rPr lang="en-US" altLang="zh-CN" sz="3200" b="1" dirty="0" smtClean="0">
                <a:latin typeface="+mj-ea"/>
                <a:ea typeface="+mj-ea"/>
              </a:rPr>
              <a:t>25MHz    </a:t>
            </a:r>
            <a:r>
              <a:rPr lang="zh-CN" altLang="en-US" sz="3200" b="1" dirty="0" smtClean="0">
                <a:latin typeface="+mj-ea"/>
                <a:ea typeface="+mj-ea"/>
              </a:rPr>
              <a:t>函数发生器  </a:t>
            </a:r>
            <a:endParaRPr lang="zh-CN" altLang="en-US" sz="3200" b="1" dirty="0">
              <a:latin typeface="+mj-ea"/>
              <a:ea typeface="+mj-ea"/>
            </a:endParaRPr>
          </a:p>
          <a:p>
            <a:pPr marL="342900">
              <a:lnSpc>
                <a:spcPts val="3000"/>
              </a:lnSpc>
              <a:spcBef>
                <a:spcPct val="20000"/>
              </a:spcBef>
              <a:buClr>
                <a:schemeClr val="tx2"/>
              </a:buClr>
              <a:buSzPct val="60000"/>
              <a:buFont typeface="Wingdings 2" pitchFamily="18" charset="2"/>
              <a:buChar char=""/>
            </a:pPr>
            <a:r>
              <a:rPr lang="en-US" altLang="zh-CN" sz="3200" b="1" dirty="0" smtClean="0">
                <a:latin typeface="+mj-ea"/>
                <a:ea typeface="+mj-ea"/>
              </a:rPr>
              <a:t>12.5MHz </a:t>
            </a:r>
            <a:r>
              <a:rPr lang="zh-CN" altLang="en-US" sz="3200" b="1" dirty="0" smtClean="0">
                <a:latin typeface="+mj-ea"/>
                <a:ea typeface="+mj-ea"/>
              </a:rPr>
              <a:t>脉冲发生器</a:t>
            </a:r>
          </a:p>
          <a:p>
            <a:pPr marL="342900">
              <a:lnSpc>
                <a:spcPts val="3000"/>
              </a:lnSpc>
              <a:spcBef>
                <a:spcPct val="20000"/>
              </a:spcBef>
              <a:buClr>
                <a:schemeClr val="tx2"/>
              </a:buClr>
              <a:buSzPct val="60000"/>
              <a:buFont typeface="Wingdings 2" pitchFamily="18" charset="2"/>
              <a:buChar char=""/>
            </a:pPr>
            <a:r>
              <a:rPr lang="en-US" altLang="zh-CN" sz="3200" b="1" dirty="0" smtClean="0">
                <a:latin typeface="+mj-ea"/>
                <a:ea typeface="+mj-ea"/>
              </a:rPr>
              <a:t>14</a:t>
            </a:r>
            <a:r>
              <a:rPr lang="zh-CN" altLang="en-US" sz="3200" b="1" dirty="0" smtClean="0">
                <a:latin typeface="+mj-ea"/>
                <a:ea typeface="+mj-ea"/>
              </a:rPr>
              <a:t>位 任意波形发生器</a:t>
            </a:r>
            <a:endParaRPr lang="en-US" altLang="zh-CN" sz="3200" b="1" dirty="0" smtClean="0">
              <a:latin typeface="+mj-ea"/>
              <a:ea typeface="+mj-ea"/>
            </a:endParaRPr>
          </a:p>
          <a:p>
            <a:pPr marL="342900">
              <a:lnSpc>
                <a:spcPts val="3000"/>
              </a:lnSpc>
              <a:spcBef>
                <a:spcPct val="20000"/>
              </a:spcBef>
              <a:buClr>
                <a:schemeClr val="tx2"/>
              </a:buClr>
              <a:buSzPct val="60000"/>
              <a:buFont typeface="Wingdings 2" pitchFamily="18" charset="2"/>
              <a:buChar char=""/>
            </a:pPr>
            <a:r>
              <a:rPr lang="en-US" altLang="zh-CN" sz="3200" b="1" dirty="0" smtClean="0">
                <a:latin typeface="+mj-ea"/>
                <a:ea typeface="+mj-ea"/>
              </a:rPr>
              <a:t>200MHz </a:t>
            </a:r>
            <a:r>
              <a:rPr lang="zh-CN" altLang="en-US" sz="3200" b="1" dirty="0" smtClean="0">
                <a:latin typeface="+mj-ea"/>
                <a:ea typeface="+mj-ea"/>
              </a:rPr>
              <a:t>频率计</a:t>
            </a:r>
            <a:endParaRPr lang="zh-CN" altLang="en-US" sz="3200" b="1" dirty="0">
              <a:latin typeface="+mj-ea"/>
              <a:ea typeface="+mj-ea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60000"/>
            </a:pPr>
            <a:endParaRPr lang="en-US" altLang="zh-CN" sz="3200" dirty="0">
              <a:latin typeface="Goudy Old Style" pitchFamily="18" charset="0"/>
            </a:endParaRPr>
          </a:p>
        </p:txBody>
      </p:sp>
      <p:pic>
        <p:nvPicPr>
          <p:cNvPr id="10" name="图片 9" descr="AFG10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372687"/>
            <a:ext cx="8712968" cy="3064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60648"/>
            <a:ext cx="8532440" cy="114300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latin typeface="+mj-ea"/>
              </a:rPr>
              <a:t>UT60H</a:t>
            </a:r>
            <a:r>
              <a:rPr b="1" dirty="0" smtClean="0">
                <a:solidFill>
                  <a:schemeClr val="tx1">
                    <a:lumMod val="95000"/>
                  </a:schemeClr>
                </a:solidFill>
                <a:latin typeface="+mj-ea"/>
              </a:rPr>
              <a:t>数字万用表</a:t>
            </a:r>
            <a:endParaRPr b="1" dirty="0">
              <a:solidFill>
                <a:schemeClr val="tx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38914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585A1FA-05BA-43ED-AD09-D24D19365B6A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pic>
        <p:nvPicPr>
          <p:cNvPr id="38916" name="Picture 5" descr="UT60AC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1412875"/>
            <a:ext cx="2519362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pic>
        <p:nvPicPr>
          <p:cNvPr id="389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325" y="1412875"/>
            <a:ext cx="2519363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计算机学院实验中心系统结构实验室</a:t>
            </a:r>
            <a:endParaRPr lang="en-US" dirty="0"/>
          </a:p>
        </p:txBody>
      </p:sp>
      <p:pic>
        <p:nvPicPr>
          <p:cNvPr id="9" name="图片 8" descr="UT60H0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72" y="1412776"/>
            <a:ext cx="2448272" cy="4896544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 smtClean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目  录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435975" cy="45259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TEC-8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实验系统简介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基本门电路与三态门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数据选择器、译码器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触发器和移位寄存器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简单时序电路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计数器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在系统可编程实验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 2"/>
              <a:buChar char=""/>
              <a:defRPr/>
            </a:pPr>
            <a:endParaRPr lang="en-US" altLang="zh-CN" sz="2800" b="1" dirty="0">
              <a:solidFill>
                <a:srgbClr val="0000FF"/>
              </a:solidFill>
              <a:latin typeface="宋体" charset="-122"/>
            </a:endParaRPr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5F73E5-6756-4B13-AFE0-AA44AB9DFF6B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>
                    <a:lumMod val="95000"/>
                  </a:schemeClr>
                </a:solidFill>
              </a:rPr>
              <a:t>实验一  基本门电路与三态门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7920037" cy="4633913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实验目的 ： 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1. 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掌握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TTL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与非门，或非门和异或门输入与输出之间的逻辑关系；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2. 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熟悉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TTL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中，小规模集成电路的外形，管脚和使用方法；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3. 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掌握三态门逻辑功能和使用方法；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4. 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掌握用三态门构成总线的方法和特点；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5. 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掌握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TEC-8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数字实验系统的使用方法；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6. 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初步学会用示波器测量简单数字波形。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en-US" altLang="zh-CN" b="1" dirty="0" smtClean="0">
              <a:solidFill>
                <a:schemeClr val="tx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096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D6F14C5-82C8-4B0B-AF1F-58E49592439D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>
                    <a:lumMod val="95000"/>
                  </a:schemeClr>
                </a:solidFill>
              </a:rPr>
              <a:t>集成电路芯片简介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628775"/>
            <a:ext cx="8424863" cy="410051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集成电路芯片多是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双列直插式的。现以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7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4LS00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芯片为例，其引脚排列规则如图所示：</a:t>
            </a:r>
          </a:p>
        </p:txBody>
      </p:sp>
      <p:sp>
        <p:nvSpPr>
          <p:cNvPr id="41987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18B83AF-A84A-45CF-8B18-AEEB967A587C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zh-CN"/>
          </a:p>
        </p:txBody>
      </p:sp>
      <p:pic>
        <p:nvPicPr>
          <p:cNvPr id="41988" name="Picture 13" descr="74LS00"/>
          <p:cNvPicPr>
            <a:picLocks noChangeAspect="1" noChangeArrowheads="1"/>
          </p:cNvPicPr>
          <p:nvPr/>
        </p:nvPicPr>
        <p:blipFill>
          <a:blip r:embed="rId2" cstate="print"/>
          <a:srcRect r="5515" b="21237"/>
          <a:stretch>
            <a:fillRect/>
          </a:stretch>
        </p:blipFill>
        <p:spPr bwMode="auto">
          <a:xfrm>
            <a:off x="684213" y="2636838"/>
            <a:ext cx="8135937" cy="372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>
                    <a:lumMod val="95000"/>
                  </a:schemeClr>
                </a:solidFill>
              </a:rPr>
              <a:t>实验一  基本门电路与三态门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7920037" cy="4633913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实验器件和设备：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  四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2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输入与非门：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74LS00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；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  四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2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输入或非门：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74LS28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（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02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）；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  四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2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输入异或门：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74LS86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；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  四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总线缓冲器（三态输出）：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74LS125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；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  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TEC-8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数字逻辑与计算机组成实验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系统；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  </a:t>
            </a:r>
            <a:r>
              <a:rPr lang="en-US" altLang="zh-CN" b="1" dirty="0" smtClean="0">
                <a:latin typeface="+mj-ea"/>
                <a:ea typeface="+mj-ea"/>
              </a:rPr>
              <a:t>UT60H</a:t>
            </a:r>
            <a:r>
              <a:rPr lang="zh-CN" altLang="en-US" b="1" dirty="0" smtClean="0">
                <a:latin typeface="+mj-ea"/>
                <a:ea typeface="+mj-ea"/>
              </a:rPr>
              <a:t>数字万用表； </a:t>
            </a:r>
            <a:endParaRPr lang="en-US" altLang="zh-CN" b="1" dirty="0" smtClean="0">
              <a:latin typeface="+mj-ea"/>
              <a:ea typeface="+mj-ea"/>
            </a:endParaRP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en-US" altLang="zh-CN" b="1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  TBS 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1102B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数字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存储示波器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latin typeface="+mj-ea"/>
                <a:ea typeface="+mj-ea"/>
              </a:rPr>
              <a:t>。</a:t>
            </a:r>
            <a:endParaRPr lang="en-US" altLang="zh-CN" b="1" dirty="0" smtClean="0">
              <a:solidFill>
                <a:schemeClr val="tx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01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92C0B72-B153-4A0D-A58F-590D967C3202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>
                    <a:lumMod val="95000"/>
                  </a:schemeClr>
                </a:solidFill>
              </a:rPr>
              <a:t>实验一  基本门电路与三态门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7991475" cy="44640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实验内容：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分别测试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74LS00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，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74LS28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（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02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），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74LS86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一个逻辑门的输入与输出之间的逻辑关系；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用示波器观察测量输入、输出波形，计算出</a:t>
            </a:r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TTL</a:t>
            </a:r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与非门的每个门的平均延迟时间。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en-US" altLang="zh-CN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520F821-49A1-43AF-94EC-145A45786882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>
                    <a:lumMod val="95000"/>
                  </a:schemeClr>
                </a:solidFill>
              </a:rPr>
              <a:t>实验一  基本门电路与三态门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7991475" cy="44640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当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74LS125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的输出负载为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74LS00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一个与非门输入端，当与非门另一输入端分别接高、低电平时，测试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74LS125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的三态输出和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74LS00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的输出；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用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74LS125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两个三态门构成一条总线。两控制端分别由高，低电平控制；两输入端分别接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1MHz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，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100KHz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信号；用示波器观察三态门的输出波形。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en-US" altLang="zh-CN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505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4A4EF4C-D8D4-43EA-AF1E-0187745C50FA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>
                    <a:lumMod val="95000"/>
                  </a:schemeClr>
                </a:solidFill>
              </a:rPr>
              <a:t>实验一  基本门电路与三态门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700213"/>
            <a:ext cx="7991475" cy="4392612"/>
          </a:xfrm>
        </p:spPr>
        <p:txBody>
          <a:bodyPr rtlCol="0">
            <a:no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实验提示：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注意认清所用器件型号和管脚，</a:t>
            </a:r>
            <a:r>
              <a:rPr lang="en-US" altLang="zh-CN" b="1" dirty="0" err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Vcc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与实验台的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VCC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插孔连接，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GND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与实验台的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GND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连接；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实验台的电平开关输出作为器件的输入，拨动开关则改变器件的输入电平；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器件输出接实验台的电平指示灯，“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1”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亮，“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0”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灭；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 2"/>
              <a:buChar char=""/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74LS125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的控制端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G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为低电平有效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。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en-US" altLang="zh-CN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608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9B44CB2-B90B-4092-992F-9EFC234F683B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>
                    <a:lumMod val="95000"/>
                  </a:schemeClr>
                </a:solidFill>
              </a:rPr>
              <a:t>实验一  基本门电路与三态门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7991475" cy="44640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四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输入与非门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74LS00 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：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en-US" altLang="zh-CN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7107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EB193E7-BF6B-47ED-9A5E-515EA1B81DEB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pic>
        <p:nvPicPr>
          <p:cNvPr id="47109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675" y="2205038"/>
            <a:ext cx="5905500" cy="417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2205038"/>
            <a:ext cx="2303462" cy="417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>
                    <a:lumMod val="95000"/>
                  </a:schemeClr>
                </a:solidFill>
              </a:rPr>
              <a:t>实验一  基本门电路与三态门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7991475" cy="44640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74LS00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实验电路：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en-US" altLang="zh-CN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033849E-2828-4181-A517-F9E91AD93053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pic>
        <p:nvPicPr>
          <p:cNvPr id="4813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2708275"/>
            <a:ext cx="8208962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>
                    <a:lumMod val="95000"/>
                  </a:schemeClr>
                </a:solidFill>
              </a:rPr>
              <a:t>实验一  基本门电路与三态门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7991475" cy="44640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en-US" altLang="zh-CN" b="1" dirty="0" smtClean="0">
                <a:latin typeface="华文新魏" pitchFamily="2" charset="-122"/>
                <a:ea typeface="华文新魏" pitchFamily="2" charset="-122"/>
              </a:rPr>
              <a:t>74LS00</a:t>
            </a:r>
            <a:r>
              <a:rPr lang="zh-CN" altLang="en-US" b="1" dirty="0" smtClean="0">
                <a:latin typeface="华文新魏" pitchFamily="2" charset="-122"/>
                <a:ea typeface="华文新魏" pitchFamily="2" charset="-122"/>
              </a:rPr>
              <a:t>实验电路：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en-US" altLang="zh-CN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915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BC5C5AD-FAC1-45EA-B06E-17184EDABAB6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pic>
        <p:nvPicPr>
          <p:cNvPr id="49157" name="Picture 2"/>
          <p:cNvPicPr>
            <a:picLocks noChangeAspect="1" noChangeArrowheads="1"/>
          </p:cNvPicPr>
          <p:nvPr/>
        </p:nvPicPr>
        <p:blipFill>
          <a:blip r:embed="rId2" cstate="print"/>
          <a:srcRect l="5476" t="5180" r="2533" b="16733"/>
          <a:stretch>
            <a:fillRect/>
          </a:stretch>
        </p:blipFill>
        <p:spPr bwMode="auto">
          <a:xfrm>
            <a:off x="684213" y="2205038"/>
            <a:ext cx="8208962" cy="388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/>
                </a:solidFill>
              </a:rPr>
              <a:t>实验一  基本门电路与三态门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8002587" cy="45259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>
                <a:latin typeface="+mj-ea"/>
                <a:ea typeface="+mj-ea"/>
              </a:rPr>
              <a:t>四</a:t>
            </a:r>
            <a:r>
              <a:rPr lang="en-US" altLang="zh-CN" b="1" dirty="0">
                <a:latin typeface="+mj-ea"/>
                <a:ea typeface="+mj-ea"/>
              </a:rPr>
              <a:t>2</a:t>
            </a:r>
            <a:r>
              <a:rPr lang="zh-CN" altLang="en-US" b="1" dirty="0">
                <a:latin typeface="+mj-ea"/>
                <a:ea typeface="+mj-ea"/>
              </a:rPr>
              <a:t>输入或非门</a:t>
            </a:r>
            <a:r>
              <a:rPr lang="en-US" altLang="zh-CN" b="1" dirty="0">
                <a:latin typeface="+mj-ea"/>
                <a:ea typeface="+mj-ea"/>
              </a:rPr>
              <a:t>74LS28(02) </a:t>
            </a:r>
            <a:r>
              <a:rPr lang="zh-CN" altLang="en-US" b="1" dirty="0">
                <a:latin typeface="+mj-ea"/>
                <a:ea typeface="+mj-ea"/>
              </a:rPr>
              <a:t>：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102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C90D16-07C6-4897-B978-A10CA3F18848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zh-CN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684213" y="2276475"/>
          <a:ext cx="2232025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位图图像" r:id="rId3" imgW="1066667" imgH="2095793" progId="PBrush">
                  <p:embed/>
                </p:oleObj>
              </mc:Choice>
              <mc:Fallback>
                <p:oleObj name="位图图像" r:id="rId3" imgW="1066667" imgH="2095793" progId="PBrush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621" r="9464"/>
                      <a:stretch>
                        <a:fillRect/>
                      </a:stretch>
                    </p:blipFill>
                    <p:spPr bwMode="auto">
                      <a:xfrm>
                        <a:off x="684213" y="2276475"/>
                        <a:ext cx="2232025" cy="410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0" name="Picture 15"/>
          <p:cNvPicPr>
            <a:picLocks noChangeAspect="1" noChangeArrowheads="1"/>
          </p:cNvPicPr>
          <p:nvPr/>
        </p:nvPicPr>
        <p:blipFill>
          <a:blip r:embed="rId5" cstate="print"/>
          <a:srcRect b="621"/>
          <a:stretch>
            <a:fillRect/>
          </a:stretch>
        </p:blipFill>
        <p:spPr bwMode="auto">
          <a:xfrm>
            <a:off x="2916238" y="2276475"/>
            <a:ext cx="5976937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0"/>
            <a:ext cx="8208912" cy="644525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3200" b="1" dirty="0" smtClean="0">
                <a:solidFill>
                  <a:schemeClr val="tx1"/>
                </a:solidFill>
                <a:latin typeface="Arial" charset="0"/>
              </a:rPr>
              <a:t>TEC-8</a:t>
            </a:r>
            <a:r>
              <a:rPr sz="3200" b="1" dirty="0" smtClean="0">
                <a:solidFill>
                  <a:schemeClr val="tx1"/>
                </a:solidFill>
                <a:latin typeface="Arial" charset="0"/>
              </a:rPr>
              <a:t>实验</a:t>
            </a:r>
            <a:r>
              <a:rPr sz="3200" b="1" dirty="0">
                <a:solidFill>
                  <a:schemeClr val="tx1"/>
                </a:solidFill>
                <a:latin typeface="Arial" charset="0"/>
              </a:rPr>
              <a:t>系统简介</a:t>
            </a:r>
          </a:p>
        </p:txBody>
      </p:sp>
      <p:sp>
        <p:nvSpPr>
          <p:cNvPr id="1024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392D543-7D14-48E3-9741-E85A54C53BE1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zh-CN"/>
          </a:p>
        </p:txBody>
      </p:sp>
      <p:pic>
        <p:nvPicPr>
          <p:cNvPr id="10244" name="图片 8" descr="IMG_092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620713"/>
            <a:ext cx="8135937" cy="57610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pic>
        <p:nvPicPr>
          <p:cNvPr id="28" name="图片 27" descr="IMG_178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68" y="548680"/>
            <a:ext cx="8280920" cy="583264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55650" y="620713"/>
            <a:ext cx="2448198" cy="158415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数码管</a:t>
            </a:r>
            <a:endParaRPr lang="en-US" altLang="zh-CN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51720" y="2276872"/>
            <a:ext cx="1152128" cy="115093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扬声器</a:t>
            </a:r>
          </a:p>
        </p:txBody>
      </p:sp>
      <p:sp>
        <p:nvSpPr>
          <p:cNvPr id="12" name="矩形 11"/>
          <p:cNvSpPr/>
          <p:nvPr/>
        </p:nvSpPr>
        <p:spPr>
          <a:xfrm>
            <a:off x="755576" y="2276872"/>
            <a:ext cx="1224062" cy="115093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交通灯</a:t>
            </a:r>
          </a:p>
        </p:txBody>
      </p:sp>
      <p:sp>
        <p:nvSpPr>
          <p:cNvPr id="13" name="矩形 12"/>
          <p:cNvSpPr/>
          <p:nvPr/>
        </p:nvSpPr>
        <p:spPr>
          <a:xfrm>
            <a:off x="755576" y="3429000"/>
            <a:ext cx="2448272" cy="9350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LED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 Unicode MS" pitchFamily="34" charset="-122"/>
              </a:rPr>
              <a:t> </a:t>
            </a: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显示</a:t>
            </a:r>
          </a:p>
        </p:txBody>
      </p:sp>
      <p:sp>
        <p:nvSpPr>
          <p:cNvPr id="14" name="矩形 13"/>
          <p:cNvSpPr/>
          <p:nvPr/>
        </p:nvSpPr>
        <p:spPr>
          <a:xfrm>
            <a:off x="755576" y="4437112"/>
            <a:ext cx="2448272" cy="10080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EPM7128</a:t>
            </a:r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8304" y="620688"/>
            <a:ext cx="720155" cy="5048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电源指示</a:t>
            </a:r>
          </a:p>
        </p:txBody>
      </p:sp>
      <p:sp>
        <p:nvSpPr>
          <p:cNvPr id="16" name="矩形 15"/>
          <p:cNvSpPr/>
          <p:nvPr/>
        </p:nvSpPr>
        <p:spPr>
          <a:xfrm>
            <a:off x="3203848" y="620713"/>
            <a:ext cx="4032448" cy="504825"/>
          </a:xfrm>
          <a:prstGeom prst="rect">
            <a:avLst/>
          </a:prstGeom>
          <a:noFill/>
          <a:ln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     </a:t>
            </a: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逻辑笔</a:t>
            </a:r>
          </a:p>
        </p:txBody>
      </p:sp>
      <p:sp>
        <p:nvSpPr>
          <p:cNvPr id="17" name="矩形 16"/>
          <p:cNvSpPr/>
          <p:nvPr/>
        </p:nvSpPr>
        <p:spPr>
          <a:xfrm>
            <a:off x="8100392" y="620688"/>
            <a:ext cx="719137" cy="5048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LOG</a:t>
            </a:r>
            <a:endParaRPr lang="zh-CN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03848" y="4797152"/>
            <a:ext cx="936104" cy="6482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VCC</a:t>
            </a:r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 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GND</a:t>
            </a:r>
            <a:endParaRPr lang="zh-CN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211961" y="4797152"/>
            <a:ext cx="1728192" cy="6482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时钟源</a:t>
            </a:r>
          </a:p>
        </p:txBody>
      </p:sp>
      <p:sp>
        <p:nvSpPr>
          <p:cNvPr id="20" name="矩形 19"/>
          <p:cNvSpPr/>
          <p:nvPr/>
        </p:nvSpPr>
        <p:spPr>
          <a:xfrm>
            <a:off x="6011627" y="4797153"/>
            <a:ext cx="736279" cy="6519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电位器</a:t>
            </a:r>
          </a:p>
        </p:txBody>
      </p:sp>
      <p:sp>
        <p:nvSpPr>
          <p:cNvPr id="21" name="矩形 20"/>
          <p:cNvSpPr/>
          <p:nvPr/>
        </p:nvSpPr>
        <p:spPr>
          <a:xfrm>
            <a:off x="6804248" y="4797152"/>
            <a:ext cx="2016695" cy="6482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单脉冲</a:t>
            </a:r>
          </a:p>
        </p:txBody>
      </p:sp>
      <p:sp>
        <p:nvSpPr>
          <p:cNvPr id="22" name="矩形 21"/>
          <p:cNvSpPr/>
          <p:nvPr/>
        </p:nvSpPr>
        <p:spPr>
          <a:xfrm>
            <a:off x="755576" y="5445175"/>
            <a:ext cx="1584325" cy="79221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时序</a:t>
            </a:r>
          </a:p>
        </p:txBody>
      </p:sp>
      <p:sp>
        <p:nvSpPr>
          <p:cNvPr id="23" name="矩形 22"/>
          <p:cNvSpPr/>
          <p:nvPr/>
        </p:nvSpPr>
        <p:spPr>
          <a:xfrm>
            <a:off x="2339752" y="5445175"/>
            <a:ext cx="1079500" cy="79221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操作模式</a:t>
            </a:r>
          </a:p>
        </p:txBody>
      </p:sp>
      <p:sp>
        <p:nvSpPr>
          <p:cNvPr id="24" name="矩形 23"/>
          <p:cNvSpPr/>
          <p:nvPr/>
        </p:nvSpPr>
        <p:spPr>
          <a:xfrm>
            <a:off x="3491880" y="5445175"/>
            <a:ext cx="2016224" cy="79221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数据开关</a:t>
            </a:r>
          </a:p>
        </p:txBody>
      </p:sp>
      <p:sp>
        <p:nvSpPr>
          <p:cNvPr id="25" name="矩形 24"/>
          <p:cNvSpPr/>
          <p:nvPr/>
        </p:nvSpPr>
        <p:spPr>
          <a:xfrm>
            <a:off x="5580112" y="5445175"/>
            <a:ext cx="3240360" cy="79221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电平控制信号开关</a:t>
            </a:r>
          </a:p>
        </p:txBody>
      </p:sp>
      <p:sp>
        <p:nvSpPr>
          <p:cNvPr id="26" name="矩形 25"/>
          <p:cNvSpPr/>
          <p:nvPr/>
        </p:nvSpPr>
        <p:spPr>
          <a:xfrm>
            <a:off x="3203848" y="1340768"/>
            <a:ext cx="5615558" cy="331236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数字逻辑实验板</a:t>
            </a:r>
          </a:p>
        </p:txBody>
      </p:sp>
      <p:sp>
        <p:nvSpPr>
          <p:cNvPr id="27" name="页脚占位符 26"/>
          <p:cNvSpPr>
            <a:spLocks noGrp="1"/>
          </p:cNvSpPr>
          <p:nvPr>
            <p:ph type="ftr" sz="quarter" idx="11"/>
          </p:nvPr>
        </p:nvSpPr>
        <p:spPr>
          <a:xfrm>
            <a:off x="684213" y="6356350"/>
            <a:ext cx="8135937" cy="36512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计算机学院实验中心系统结构实验室</a:t>
            </a:r>
            <a:endParaRPr lang="en-US" dirty="0"/>
          </a:p>
        </p:txBody>
      </p:sp>
      <p:sp>
        <p:nvSpPr>
          <p:cNvPr id="29" name="矩形 28"/>
          <p:cNvSpPr/>
          <p:nvPr/>
        </p:nvSpPr>
        <p:spPr>
          <a:xfrm>
            <a:off x="5292080" y="1346237"/>
            <a:ext cx="3527326" cy="9306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数码</a:t>
            </a: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管</a:t>
            </a:r>
            <a:endParaRPr lang="en-US" altLang="zh-CN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7" dur="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2" dur="1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7" dur="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2" dur="1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7" dur="1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2" dur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/>
                </a:solidFill>
              </a:rPr>
              <a:t>实验一  基本门电路与三态门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8002587" cy="4525963"/>
          </a:xfrm>
        </p:spPr>
        <p:txBody>
          <a:bodyPr/>
          <a:lstStyle/>
          <a:p>
            <a:r>
              <a:rPr lang="zh-CN" altLang="en-US" b="1" smtClean="0">
                <a:latin typeface="华文新魏" pitchFamily="2" charset="-122"/>
                <a:ea typeface="华文新魏" pitchFamily="2" charset="-122"/>
              </a:rPr>
              <a:t>四</a:t>
            </a:r>
            <a:r>
              <a:rPr lang="en-US" altLang="zh-CN" b="1" smtClean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b="1" smtClean="0">
                <a:latin typeface="华文新魏" pitchFamily="2" charset="-122"/>
                <a:ea typeface="华文新魏" pitchFamily="2" charset="-122"/>
              </a:rPr>
              <a:t>输入异或门</a:t>
            </a:r>
            <a:r>
              <a:rPr lang="en-US" altLang="zh-CN" b="1" smtClean="0">
                <a:latin typeface="华文新魏" pitchFamily="2" charset="-122"/>
                <a:ea typeface="华文新魏" pitchFamily="2" charset="-122"/>
              </a:rPr>
              <a:t>74LS86 </a:t>
            </a:r>
            <a:r>
              <a:rPr lang="zh-CN" altLang="en-US" b="1" smtClean="0">
                <a:latin typeface="华文新魏" pitchFamily="2" charset="-122"/>
                <a:ea typeface="华文新魏" pitchFamily="2" charset="-122"/>
              </a:rPr>
              <a:t>：</a:t>
            </a:r>
          </a:p>
          <a:p>
            <a:endParaRPr lang="en-US" altLang="zh-CN" b="1" smtClean="0">
              <a:solidFill>
                <a:srgbClr val="0000FF"/>
              </a:solidFill>
            </a:endParaRPr>
          </a:p>
        </p:txBody>
      </p:sp>
      <p:sp>
        <p:nvSpPr>
          <p:cNvPr id="52227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22C3E2-668A-4E59-82CB-C9041780CEC2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pic>
        <p:nvPicPr>
          <p:cNvPr id="52229" name="Picture 14"/>
          <p:cNvPicPr>
            <a:picLocks noChangeAspect="1" noChangeArrowheads="1"/>
          </p:cNvPicPr>
          <p:nvPr/>
        </p:nvPicPr>
        <p:blipFill>
          <a:blip r:embed="rId2" cstate="print"/>
          <a:srcRect r="717"/>
          <a:stretch>
            <a:fillRect/>
          </a:stretch>
        </p:blipFill>
        <p:spPr bwMode="auto">
          <a:xfrm>
            <a:off x="2916238" y="2276475"/>
            <a:ext cx="5976937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2276475"/>
            <a:ext cx="2232025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/>
                </a:solidFill>
              </a:rPr>
              <a:t>实验一  基本门电路与三态门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8002587" cy="45259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四总线缓冲器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(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三态输出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)74LS125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：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5325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6D6B1B0-7B40-4C6A-84F5-EABA0B404BBF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pic>
        <p:nvPicPr>
          <p:cNvPr id="532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113" y="2276475"/>
            <a:ext cx="5834062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2276475"/>
            <a:ext cx="23749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/>
                </a:solidFill>
              </a:rPr>
              <a:t>实验一  基本门电路与三态门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8074025" cy="45259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en-US" altLang="zh-CN" b="1" dirty="0">
                <a:latin typeface="+mj-ea"/>
                <a:ea typeface="+mj-ea"/>
              </a:rPr>
              <a:t>74LS125</a:t>
            </a:r>
            <a:r>
              <a:rPr lang="zh-CN" altLang="en-US" b="1" dirty="0">
                <a:latin typeface="+mj-ea"/>
                <a:ea typeface="+mj-ea"/>
              </a:rPr>
              <a:t>实验电路：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5427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8ADC103-FF82-464A-8F6A-040AF1FB166D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altLang="zh-CN"/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日期占位符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pic>
        <p:nvPicPr>
          <p:cNvPr id="54280" name="Picture 10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2205038"/>
            <a:ext cx="8208962" cy="417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/>
                </a:solidFill>
              </a:rPr>
              <a:t>实验一  基本门电路与三态门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628775"/>
            <a:ext cx="8074025" cy="45259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74LS125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构成总线实验电路：</a:t>
            </a: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5529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75E764D-36FE-4F37-B845-056EC4F67D3A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altLang="zh-CN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日期占位符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pic>
        <p:nvPicPr>
          <p:cNvPr id="55304" name="Picture 1"/>
          <p:cNvPicPr>
            <a:picLocks noChangeAspect="1" noChangeArrowheads="1"/>
          </p:cNvPicPr>
          <p:nvPr/>
        </p:nvPicPr>
        <p:blipFill>
          <a:blip r:embed="rId3" cstate="print"/>
          <a:srcRect l="4726" t="12344"/>
          <a:stretch>
            <a:fillRect/>
          </a:stretch>
        </p:blipFill>
        <p:spPr bwMode="auto">
          <a:xfrm>
            <a:off x="684213" y="2205038"/>
            <a:ext cx="8208962" cy="417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74638"/>
            <a:ext cx="7549632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b="1" dirty="0">
                <a:solidFill>
                  <a:schemeClr val="tx1"/>
                </a:solidFill>
              </a:rPr>
              <a:t>实验一  基本门电路与三态门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dirty="0">
                <a:latin typeface="+mj-ea"/>
                <a:ea typeface="+mj-ea"/>
              </a:rPr>
              <a:t>实验报告要求：</a:t>
            </a: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zh-CN" altLang="en-US" b="1" dirty="0" smtClean="0">
                <a:latin typeface="+mj-ea"/>
                <a:ea typeface="+mj-ea"/>
              </a:rPr>
              <a:t>   画</a:t>
            </a:r>
            <a:r>
              <a:rPr lang="zh-CN" altLang="en-US" b="1" dirty="0">
                <a:latin typeface="+mj-ea"/>
                <a:ea typeface="+mj-ea"/>
              </a:rPr>
              <a:t>出实验接线图或逻辑电路图；</a:t>
            </a: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zh-CN" altLang="en-US" b="1" dirty="0" smtClean="0">
                <a:latin typeface="+mj-ea"/>
                <a:ea typeface="+mj-ea"/>
              </a:rPr>
              <a:t>   真值表</a:t>
            </a:r>
            <a:r>
              <a:rPr lang="zh-CN" altLang="en-US" b="1" dirty="0">
                <a:latin typeface="+mj-ea"/>
                <a:ea typeface="+mj-ea"/>
              </a:rPr>
              <a:t>表示出</a:t>
            </a:r>
            <a:r>
              <a:rPr lang="zh-CN" altLang="en-US" b="1" dirty="0" smtClean="0">
                <a:latin typeface="+mj-ea"/>
                <a:ea typeface="+mj-ea"/>
              </a:rPr>
              <a:t>实验理论结果</a:t>
            </a:r>
            <a:r>
              <a:rPr lang="zh-CN" altLang="en-US" b="1" dirty="0">
                <a:latin typeface="+mj-ea"/>
                <a:ea typeface="+mj-ea"/>
              </a:rPr>
              <a:t>；</a:t>
            </a: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zh-CN" altLang="en-US" b="1" dirty="0" smtClean="0">
                <a:latin typeface="+mj-ea"/>
                <a:ea typeface="+mj-ea"/>
              </a:rPr>
              <a:t>   记录实测数据、波形及实验现象</a:t>
            </a:r>
            <a:r>
              <a:rPr lang="zh-CN" altLang="en-US" b="1" dirty="0">
                <a:latin typeface="+mj-ea"/>
                <a:ea typeface="+mj-ea"/>
              </a:rPr>
              <a:t>；</a:t>
            </a: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zh-CN" altLang="en-US" b="1" dirty="0" smtClean="0">
                <a:latin typeface="+mj-ea"/>
                <a:ea typeface="+mj-ea"/>
              </a:rPr>
              <a:t>   分析</a:t>
            </a:r>
            <a:r>
              <a:rPr lang="zh-CN" altLang="en-US" b="1" dirty="0">
                <a:latin typeface="+mj-ea"/>
                <a:ea typeface="+mj-ea"/>
              </a:rPr>
              <a:t>实验</a:t>
            </a:r>
            <a:r>
              <a:rPr lang="zh-CN" altLang="en-US" b="1" dirty="0" smtClean="0">
                <a:latin typeface="+mj-ea"/>
                <a:ea typeface="+mj-ea"/>
              </a:rPr>
              <a:t>结果。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5632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B6523D-CEF3-4F45-B0F0-CFEEAF9275BC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0"/>
            <a:ext cx="7549207" cy="634082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b="1" dirty="0" smtClean="0">
                <a:solidFill>
                  <a:schemeClr val="tx1"/>
                </a:solidFill>
                <a:latin typeface="Arial" charset="0"/>
              </a:rPr>
              <a:t>TEC-8</a:t>
            </a:r>
            <a:r>
              <a:rPr lang="zh-CN" altLang="en-US" sz="3200" b="1" dirty="0" smtClean="0">
                <a:solidFill>
                  <a:schemeClr val="tx1"/>
                </a:solidFill>
                <a:latin typeface="Arial" charset="0"/>
              </a:rPr>
              <a:t>数字逻辑实验板</a:t>
            </a:r>
            <a:endParaRPr lang="zh-CN" altLang="en-US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TEC-8</a:t>
            </a:r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计算机学院实验中心系统结构实验室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6BECF1-7D64-47E2-832E-A3B679CFBC1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9" name="内容占位符 8" descr="IMG_178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548680"/>
            <a:ext cx="8208912" cy="583264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内容占位符 8" descr="IMG_1790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83568" y="548680"/>
            <a:ext cx="8208912" cy="5832648"/>
          </a:xfrm>
        </p:spPr>
      </p:pic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0"/>
            <a:ext cx="8208912" cy="644525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3200" b="1" dirty="0" smtClean="0">
                <a:solidFill>
                  <a:schemeClr val="tx1"/>
                </a:solidFill>
                <a:latin typeface="Arial" charset="0"/>
              </a:rPr>
              <a:t>TEC-8</a:t>
            </a:r>
            <a:r>
              <a:rPr sz="3200" b="1" dirty="0" smtClean="0">
                <a:solidFill>
                  <a:schemeClr val="tx1"/>
                </a:solidFill>
                <a:latin typeface="Arial" charset="0"/>
              </a:rPr>
              <a:t>实验</a:t>
            </a:r>
            <a:r>
              <a:rPr sz="3200" b="1" dirty="0">
                <a:solidFill>
                  <a:schemeClr val="tx1"/>
                </a:solidFill>
                <a:latin typeface="Arial" charset="0"/>
              </a:rPr>
              <a:t>系统简介</a:t>
            </a:r>
          </a:p>
        </p:txBody>
      </p:sp>
      <p:sp>
        <p:nvSpPr>
          <p:cNvPr id="1433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A400F5-58E3-4AE3-84A3-EE0C428B29D8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3203575" y="2060848"/>
            <a:ext cx="5616575" cy="144016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微程序控制器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                        </a:t>
            </a:r>
            <a:endParaRPr lang="en-US" altLang="zh-CN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                                              </a:t>
            </a: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单片机</a:t>
            </a:r>
          </a:p>
        </p:txBody>
      </p:sp>
      <p:sp>
        <p:nvSpPr>
          <p:cNvPr id="16" name="矩形 15"/>
          <p:cNvSpPr/>
          <p:nvPr/>
        </p:nvSpPr>
        <p:spPr>
          <a:xfrm>
            <a:off x="3203575" y="3501009"/>
            <a:ext cx="2592562" cy="136770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  <a:cs typeface="Arial Unicode MS" pitchFamily="34" charset="-122"/>
              </a:rPr>
              <a:t>运算器</a:t>
            </a:r>
            <a:endParaRPr lang="en-US" altLang="zh-CN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Unicode MS" pitchFamily="34" charset="-122"/>
              <a:ea typeface="华文新魏" pitchFamily="2" charset="-122"/>
              <a:cs typeface="Arial Unicode MS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68144" y="3501009"/>
            <a:ext cx="2952006" cy="136770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存储器</a:t>
            </a:r>
          </a:p>
        </p:txBody>
      </p:sp>
      <p:sp>
        <p:nvSpPr>
          <p:cNvPr id="23" name="矩形 22"/>
          <p:cNvSpPr/>
          <p:nvPr/>
        </p:nvSpPr>
        <p:spPr>
          <a:xfrm>
            <a:off x="3203575" y="1196975"/>
            <a:ext cx="4608513" cy="8638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硬布线</a:t>
            </a: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/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独立</a:t>
            </a: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/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微程序转换</a:t>
            </a:r>
          </a:p>
        </p:txBody>
      </p:sp>
      <p:sp>
        <p:nvSpPr>
          <p:cNvPr id="24" name="矩形 23"/>
          <p:cNvSpPr/>
          <p:nvPr/>
        </p:nvSpPr>
        <p:spPr>
          <a:xfrm>
            <a:off x="7812088" y="1196975"/>
            <a:ext cx="1008062" cy="8638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VGA</a:t>
            </a:r>
            <a:r>
              <a:rPr lang="zh-CN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接口</a:t>
            </a:r>
          </a:p>
        </p:txBody>
      </p:sp>
      <p:sp>
        <p:nvSpPr>
          <p:cNvPr id="28" name="日期占位符 2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内容占位符 8" descr="IMG_1790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83568" y="548680"/>
            <a:ext cx="8208912" cy="5832648"/>
          </a:xfrm>
        </p:spPr>
      </p:pic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0"/>
            <a:ext cx="8208912" cy="644525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3200" b="1" dirty="0" smtClean="0">
                <a:solidFill>
                  <a:schemeClr val="tx1"/>
                </a:solidFill>
                <a:latin typeface="Arial" charset="0"/>
              </a:rPr>
              <a:t>TEC-8</a:t>
            </a:r>
            <a:r>
              <a:rPr sz="3200" b="1" dirty="0" smtClean="0">
                <a:solidFill>
                  <a:schemeClr val="tx1"/>
                </a:solidFill>
                <a:latin typeface="Arial" charset="0"/>
              </a:rPr>
              <a:t>实验</a:t>
            </a:r>
            <a:r>
              <a:rPr sz="3200" b="1" dirty="0">
                <a:solidFill>
                  <a:schemeClr val="tx1"/>
                </a:solidFill>
                <a:latin typeface="Arial" charset="0"/>
              </a:rPr>
              <a:t>系统简介</a:t>
            </a:r>
          </a:p>
        </p:txBody>
      </p:sp>
      <p:sp>
        <p:nvSpPr>
          <p:cNvPr id="16387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D26D210-F72C-475D-BC63-3C060191D65D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8" name="矩形标注 7"/>
          <p:cNvSpPr/>
          <p:nvPr/>
        </p:nvSpPr>
        <p:spPr>
          <a:xfrm>
            <a:off x="3059832" y="2996952"/>
            <a:ext cx="1512888" cy="431800"/>
          </a:xfrm>
          <a:prstGeom prst="wedgeRectCallout">
            <a:avLst>
              <a:gd name="adj1" fmla="val 71639"/>
              <a:gd name="adj2" fmla="val 11919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运算器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181</a:t>
            </a:r>
            <a:endParaRPr lang="zh-CN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3203848" y="2132856"/>
            <a:ext cx="2952750" cy="503237"/>
          </a:xfrm>
          <a:prstGeom prst="wedgeRectCallout">
            <a:avLst>
              <a:gd name="adj1" fmla="val 59054"/>
              <a:gd name="adj2" fmla="val 92283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FFFF00"/>
                </a:solidFill>
                <a:latin typeface="华文新魏" pitchFamily="2" charset="-122"/>
                <a:ea typeface="华文新魏" pitchFamily="2" charset="-122"/>
              </a:rPr>
              <a:t>微程序控制器</a:t>
            </a:r>
            <a:r>
              <a:rPr lang="en-US" altLang="zh-CN" sz="2000" b="1" dirty="0">
                <a:solidFill>
                  <a:srgbClr val="FFFF00"/>
                </a:solidFill>
                <a:latin typeface="华文新魏" pitchFamily="2" charset="-122"/>
                <a:ea typeface="华文新魏" pitchFamily="2" charset="-122"/>
              </a:rPr>
              <a:t>E</a:t>
            </a:r>
            <a:r>
              <a:rPr lang="en-US" altLang="zh-CN" sz="2000" b="1" baseline="30000" dirty="0">
                <a:solidFill>
                  <a:srgbClr val="FFFF00"/>
                </a:solidFill>
                <a:latin typeface="华文新魏" pitchFamily="2" charset="-122"/>
                <a:ea typeface="华文新魏" pitchFamily="2" charset="-122"/>
              </a:rPr>
              <a:t>2</a:t>
            </a:r>
            <a:r>
              <a:rPr lang="en-US" altLang="zh-CN" sz="2000" b="1" dirty="0">
                <a:solidFill>
                  <a:srgbClr val="FFFF00"/>
                </a:solidFill>
                <a:latin typeface="华文新魏" pitchFamily="2" charset="-122"/>
                <a:ea typeface="华文新魏" pitchFamily="2" charset="-122"/>
              </a:rPr>
              <a:t>PROM</a:t>
            </a:r>
            <a:endParaRPr lang="zh-CN" altLang="en-US" sz="2000" b="1" dirty="0">
              <a:solidFill>
                <a:srgbClr val="FFFF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0" name="矩形标注 9"/>
          <p:cNvSpPr/>
          <p:nvPr/>
        </p:nvSpPr>
        <p:spPr>
          <a:xfrm>
            <a:off x="5148064" y="3573016"/>
            <a:ext cx="2232025" cy="504825"/>
          </a:xfrm>
          <a:prstGeom prst="wedgeRectCallout">
            <a:avLst>
              <a:gd name="adj1" fmla="val 76992"/>
              <a:gd name="adj2" fmla="val 54272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双端口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RAM7132</a:t>
            </a:r>
            <a:endParaRPr lang="zh-CN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2" name="矩形标注 11"/>
          <p:cNvSpPr/>
          <p:nvPr/>
        </p:nvSpPr>
        <p:spPr>
          <a:xfrm>
            <a:off x="827088" y="3068638"/>
            <a:ext cx="1873250" cy="647700"/>
          </a:xfrm>
          <a:prstGeom prst="wedgeRectCallout">
            <a:avLst>
              <a:gd name="adj1" fmla="val 91454"/>
              <a:gd name="adj2" fmla="val 62691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双端口寄存器组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7064</a:t>
            </a:r>
            <a:endParaRPr lang="zh-CN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3" name="矩形标注 12"/>
          <p:cNvSpPr/>
          <p:nvPr/>
        </p:nvSpPr>
        <p:spPr>
          <a:xfrm>
            <a:off x="6516216" y="2132856"/>
            <a:ext cx="1728788" cy="503237"/>
          </a:xfrm>
          <a:prstGeom prst="wedgeRectCallout">
            <a:avLst>
              <a:gd name="adj1" fmla="val 70566"/>
              <a:gd name="adj2" fmla="val 103566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单片机</a:t>
            </a:r>
            <a:r>
              <a:rPr lang="en-US" altLang="zh-C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89S52</a:t>
            </a:r>
            <a:endParaRPr lang="zh-CN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51920" y="1556792"/>
            <a:ext cx="2736304" cy="4333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rgbClr val="FFFF00"/>
                </a:solidFill>
              </a:rPr>
              <a:t>微命令指示灯</a:t>
            </a:r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32656"/>
            <a:ext cx="7681913" cy="887413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cs typeface="Arial Unicode MS" pitchFamily="34" charset="-122"/>
              </a:rPr>
              <a:t>时钟信号发生器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843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451D13F-83D7-4DD6-837E-C9C0F3407790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  <p:pic>
        <p:nvPicPr>
          <p:cNvPr id="11" name="内容占位符 10" descr="IMG_1796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83568" y="1844824"/>
            <a:ext cx="8229600" cy="3521806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32656"/>
            <a:ext cx="7681913" cy="887413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cs typeface="Arial Unicode MS" pitchFamily="34" charset="-122"/>
              </a:rPr>
              <a:t>时钟信号发生器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68313" y="1628775"/>
            <a:ext cx="8280400" cy="410051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产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生频率分别是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1MHz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100KHz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10KHz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1KHz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100Hz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10Hz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1Hz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，占空比为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50%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的时钟信号。</a:t>
            </a:r>
            <a:endParaRPr lang="en-US" altLang="zh-CN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 Unicode MS" pitchFamily="34" charset="-122"/>
            </a:endParaRP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DZ3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和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DZ4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不能同时短接</a:t>
            </a:r>
            <a:r>
              <a:rPr lang="zh-CN" alt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，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CP1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   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100K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cs typeface="Arial Unicode MS" pitchFamily="34" charset="-122"/>
              </a:rPr>
              <a:t>Hz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/10KHz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；</a:t>
            </a:r>
            <a:endPara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 Unicode MS" pitchFamily="34" charset="-122"/>
            </a:endParaRP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DZ5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和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DZ6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不能同时短接，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CP2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  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1KHz/100Hz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；</a:t>
            </a:r>
            <a:endPara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 Unicode MS" pitchFamily="34" charset="-122"/>
            </a:endParaRP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DZ7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和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DZ8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不能同时短接，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CP3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  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10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cs typeface="Arial Unicode MS" pitchFamily="34" charset="-122"/>
              </a:rPr>
              <a:t>Hz</a:t>
            </a:r>
            <a:r>
              <a:rPr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/1Hz</a:t>
            </a:r>
            <a:r>
              <a:rPr lang="zh-CN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。</a:t>
            </a:r>
            <a:endParaRPr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 Unicode MS" pitchFamily="34" charset="-122"/>
            </a:endParaRPr>
          </a:p>
          <a:p>
            <a:pPr fontAlgn="auto">
              <a:spcAft>
                <a:spcPts val="0"/>
              </a:spcAft>
              <a:buFont typeface="Wingdings 2"/>
              <a:buChar char=""/>
              <a:defRPr/>
            </a:pP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MF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CP1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CP2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CP3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 Unicode MS" pitchFamily="34" charset="-122"/>
              </a:rPr>
              <a:t>通过插孔输出。</a:t>
            </a: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zh-CN" altLang="en-US" b="1" dirty="0">
              <a:solidFill>
                <a:srgbClr val="0000F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48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1851167-9588-4E35-B9E6-86F0A1C1BECE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32656"/>
            <a:ext cx="7681913" cy="887413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cs typeface="Arial Unicode MS" pitchFamily="34" charset="-122"/>
              </a:rPr>
              <a:t>时</a:t>
            </a:r>
            <a:r>
              <a:rPr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Arial Unicode MS" pitchFamily="34" charset="-122"/>
              </a:rPr>
              <a:t>  序  电  路 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68313" y="1628775"/>
            <a:ext cx="8064500" cy="2663825"/>
          </a:xfrm>
        </p:spPr>
        <p:txBody>
          <a:bodyPr>
            <a:normAutofit/>
          </a:bodyPr>
          <a:lstStyle/>
          <a:p>
            <a:pPr>
              <a:buFont typeface="Wingdings 2" pitchFamily="18" charset="2"/>
              <a:buNone/>
            </a:pPr>
            <a:endParaRPr lang="zh-CN" altLang="en-US" sz="2800" b="1" smtClean="0">
              <a:effectLst>
                <a:outerShdw blurRad="38100" dist="38100" dir="2700000" algn="tl">
                  <a:srgbClr val="000000"/>
                </a:outerShdw>
              </a:effectLst>
              <a:latin typeface="华文新魏" pitchFamily="2" charset="-122"/>
              <a:ea typeface="华文新魏" pitchFamily="2" charset="-122"/>
              <a:cs typeface="Arial Unicode MS" pitchFamily="34" charset="-122"/>
            </a:endParaRPr>
          </a:p>
          <a:p>
            <a:pPr>
              <a:buFont typeface="Wingdings 2" pitchFamily="18" charset="2"/>
              <a:buNone/>
            </a:pPr>
            <a:endParaRPr lang="zh-CN" altLang="en-US" b="1" smtClean="0">
              <a:solidFill>
                <a:srgbClr val="0000FF"/>
              </a:solidFill>
              <a:latin typeface="Arial Unicode MS" pitchFamily="34" charset="-122"/>
              <a:ea typeface="华文新魏" pitchFamily="2" charset="-122"/>
              <a:cs typeface="Arial Unicode MS" pitchFamily="34" charset="-122"/>
            </a:endParaRPr>
          </a:p>
        </p:txBody>
      </p:sp>
      <p:sp>
        <p:nvSpPr>
          <p:cNvPr id="2253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DF1D804-A350-489F-A86E-51F8E52D8F07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TEC-8</a:t>
            </a:r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计算机学院实验中心系统结构实验室</a:t>
            </a:r>
            <a:endParaRPr lang="en-US"/>
          </a:p>
        </p:txBody>
      </p:sp>
      <p:pic>
        <p:nvPicPr>
          <p:cNvPr id="10" name="内容占位符 8" descr="IMG_18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3568" y="1772816"/>
            <a:ext cx="8229600" cy="3875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Theme">
  <a:themeElements>
    <a:clrScheme name="Phoenix">
      <a:dk1>
        <a:sysClr val="windowText" lastClr="000000"/>
      </a:dk1>
      <a:lt1>
        <a:sysClr val="window" lastClr="FFFFFF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D9BE02"/>
      </a:hlink>
      <a:folHlink>
        <a:srgbClr val="F900F9"/>
      </a:folHlink>
    </a:clrScheme>
    <a:fontScheme name="Phoenix">
      <a:majorFont>
        <a:latin typeface="Footlight MT Light"/>
        <a:ea typeface=""/>
        <a:cs typeface=""/>
        <a:font script="Jpan" typeface="ＭＳ Ｐゴシック"/>
        <a:font script="Hang" typeface="맑은 고딕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oudy Old Style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hoenix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atMod val="180000"/>
              </a:schemeClr>
            </a:gs>
            <a:gs pos="50000">
              <a:schemeClr val="phClr">
                <a:tint val="40000"/>
                <a:satMod val="175000"/>
              </a:schemeClr>
            </a:gs>
            <a:gs pos="100000">
              <a:schemeClr val="phClr">
                <a:tint val="65000"/>
                <a:satMod val="180000"/>
              </a:schemeClr>
            </a:gs>
          </a:gsLst>
          <a:lin ang="0" scaled="1"/>
        </a:gradFill>
        <a:gradFill rotWithShape="1">
          <a:gsLst>
            <a:gs pos="0">
              <a:schemeClr val="phClr">
                <a:shade val="38000"/>
                <a:satMod val="150000"/>
              </a:schemeClr>
            </a:gs>
            <a:gs pos="50000">
              <a:schemeClr val="phClr">
                <a:shade val="100000"/>
                <a:satMod val="100000"/>
              </a:schemeClr>
            </a:gs>
            <a:gs pos="100000">
              <a:schemeClr val="phClr">
                <a:shade val="38000"/>
                <a:satMod val="150000"/>
              </a:schemeClr>
            </a:gs>
          </a:gsLst>
          <a:lin ang="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00000"/>
              </a:schemeClr>
            </a:gs>
            <a:gs pos="100000">
              <a:schemeClr val="phClr">
                <a:shade val="15000"/>
                <a:satMod val="300000"/>
              </a:schemeClr>
            </a:gs>
          </a:gsLst>
          <a:path path="circle">
            <a:fillToRect l="10000" t="180000" r="1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tile tx="0" ty="0" sx="50000" sy="5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356</TotalTime>
  <Words>1349</Words>
  <Application>Microsoft Office PowerPoint</Application>
  <PresentationFormat>全屏显示(4:3)</PresentationFormat>
  <Paragraphs>247</Paragraphs>
  <Slides>34</Slides>
  <Notes>15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6" baseType="lpstr">
      <vt:lpstr>Default Theme</vt:lpstr>
      <vt:lpstr>位图图像</vt:lpstr>
      <vt:lpstr>数字逻辑实验</vt:lpstr>
      <vt:lpstr>目  录</vt:lpstr>
      <vt:lpstr>TEC-8实验系统简介</vt:lpstr>
      <vt:lpstr>TEC-8数字逻辑实验板</vt:lpstr>
      <vt:lpstr>TEC-8实验系统简介</vt:lpstr>
      <vt:lpstr>TEC-8实验系统简介</vt:lpstr>
      <vt:lpstr>时钟信号发生器</vt:lpstr>
      <vt:lpstr>时钟信号发生器</vt:lpstr>
      <vt:lpstr>时  序  电  路 </vt:lpstr>
      <vt:lpstr>时  序  电  路 </vt:lpstr>
      <vt:lpstr>时  序  电  路 </vt:lpstr>
      <vt:lpstr>时  序  波   形 </vt:lpstr>
      <vt:lpstr>逻辑测试笔</vt:lpstr>
      <vt:lpstr>逻辑测试笔</vt:lpstr>
      <vt:lpstr>逻辑测试笔使用说明</vt:lpstr>
      <vt:lpstr>TBS 1102B数字存储示波器简介</vt:lpstr>
      <vt:lpstr>TBS 1102B数字存储示波器简介</vt:lpstr>
      <vt:lpstr>   AFG1022任意波形/函数发生器</vt:lpstr>
      <vt:lpstr>UT60H数字万用表</vt:lpstr>
      <vt:lpstr>实验一  基本门电路与三态门</vt:lpstr>
      <vt:lpstr>集成电路芯片简介</vt:lpstr>
      <vt:lpstr>实验一  基本门电路与三态门</vt:lpstr>
      <vt:lpstr>实验一  基本门电路与三态门</vt:lpstr>
      <vt:lpstr>实验一  基本门电路与三态门</vt:lpstr>
      <vt:lpstr>实验一  基本门电路与三态门</vt:lpstr>
      <vt:lpstr>实验一  基本门电路与三态门</vt:lpstr>
      <vt:lpstr>实验一  基本门电路与三态门</vt:lpstr>
      <vt:lpstr>实验一  基本门电路与三态门</vt:lpstr>
      <vt:lpstr>实验一  基本门电路与三态门</vt:lpstr>
      <vt:lpstr>实验一  基本门电路与三态门</vt:lpstr>
      <vt:lpstr>实验一  基本门电路与三态门</vt:lpstr>
      <vt:lpstr>实验一  基本门电路与三态门</vt:lpstr>
      <vt:lpstr>实验一  基本门电路与三态门</vt:lpstr>
      <vt:lpstr>实验一  基本门电路与三态门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数字逻辑实验</dc:title>
  <dc:creator>CHK</dc:creator>
  <cp:lastModifiedBy>le</cp:lastModifiedBy>
  <cp:revision>56</cp:revision>
  <dcterms:created xsi:type="dcterms:W3CDTF">2013-10-14T12:17:42Z</dcterms:created>
  <dcterms:modified xsi:type="dcterms:W3CDTF">2019-09-16T01:16:21Z</dcterms:modified>
</cp:coreProperties>
</file>